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504" r:id="rId3"/>
    <p:sldId id="474" r:id="rId4"/>
    <p:sldId id="475" r:id="rId5"/>
    <p:sldId id="476" r:id="rId6"/>
    <p:sldId id="477" r:id="rId7"/>
    <p:sldId id="500" r:id="rId8"/>
    <p:sldId id="501" r:id="rId9"/>
    <p:sldId id="502" r:id="rId10"/>
    <p:sldId id="478" r:id="rId11"/>
    <p:sldId id="479" r:id="rId12"/>
    <p:sldId id="480" r:id="rId13"/>
    <p:sldId id="481" r:id="rId14"/>
    <p:sldId id="482" r:id="rId15"/>
    <p:sldId id="483" r:id="rId16"/>
    <p:sldId id="484" r:id="rId17"/>
    <p:sldId id="485" r:id="rId18"/>
    <p:sldId id="486" r:id="rId19"/>
    <p:sldId id="487" r:id="rId20"/>
    <p:sldId id="488" r:id="rId21"/>
    <p:sldId id="489" r:id="rId22"/>
    <p:sldId id="490" r:id="rId23"/>
    <p:sldId id="491" r:id="rId24"/>
    <p:sldId id="503" r:id="rId25"/>
    <p:sldId id="540" r:id="rId26"/>
    <p:sldId id="539" r:id="rId27"/>
    <p:sldId id="541" r:id="rId28"/>
    <p:sldId id="542" r:id="rId29"/>
    <p:sldId id="535" r:id="rId30"/>
    <p:sldId id="536" r:id="rId31"/>
    <p:sldId id="543" r:id="rId32"/>
    <p:sldId id="492" r:id="rId33"/>
    <p:sldId id="312" r:id="rId34"/>
    <p:sldId id="544" r:id="rId35"/>
    <p:sldId id="545" r:id="rId36"/>
    <p:sldId id="546" r:id="rId37"/>
    <p:sldId id="547" r:id="rId38"/>
    <p:sldId id="548" r:id="rId39"/>
    <p:sldId id="549" r:id="rId40"/>
    <p:sldId id="550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64"/>
    <p:restoredTop sz="93209"/>
  </p:normalViewPr>
  <p:slideViewPr>
    <p:cSldViewPr snapToGrid="0" snapToObjects="1">
      <p:cViewPr>
        <p:scale>
          <a:sx n="81" d="100"/>
          <a:sy n="81" d="100"/>
        </p:scale>
        <p:origin x="2616" y="10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jpg>
</file>

<file path=ppt/media/image20.png>
</file>

<file path=ppt/media/image36.png>
</file>

<file path=ppt/media/image37.jpeg>
</file>

<file path=ppt/media/image44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19789F-04F4-FA45-8470-E0BE77C80204}" type="datetimeFigureOut">
              <a:rPr lang="en-US" smtClean="0"/>
              <a:pPr/>
              <a:t>9/5/19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3C8E3-F775-A74B-A6DB-60CED34E400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02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3C8E3-F775-A74B-A6DB-60CED34E400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36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Relationship Id="rId3" Type="http://schemas.openxmlformats.org/officeDocument/2006/relationships/image" Target="../media/image2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Relationship Id="rId3" Type="http://schemas.openxmlformats.org/officeDocument/2006/relationships/image" Target="../media/image3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png"/><Relationship Id="rId3" Type="http://schemas.openxmlformats.org/officeDocument/2006/relationships/image" Target="../media/image37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videoken.com/embed/W2HvLBMhCJQ?tocitem=46" TargetMode="External"/><Relationship Id="rId3" Type="http://schemas.openxmlformats.org/officeDocument/2006/relationships/image" Target="../media/image38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hyperlink" Target="https://videoken.com/embed/8UxS4ls6g1g?tocitem=2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simons.berkeley.edu/talks/tbd-51" TargetMode="External"/><Relationship Id="rId4" Type="http://schemas.openxmlformats.org/officeDocument/2006/relationships/hyperlink" Target="https://simons.berkeley.edu/talks/tbd-63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imons.berkeley.edu/talks/tbd-6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Relationship Id="rId3" Type="http://schemas.openxmlformats.org/officeDocument/2006/relationships/image" Target="../media/image5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ddition" TargetMode="External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Function_composition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2" y="2429540"/>
            <a:ext cx="9755187" cy="2262781"/>
          </a:xfrm>
        </p:spPr>
        <p:txBody>
          <a:bodyPr>
            <a:normAutofit/>
          </a:bodyPr>
          <a:lstStyle/>
          <a:p>
            <a:r>
              <a:rPr lang="en-US" dirty="0" smtClean="0"/>
              <a:t>Deep Learning: Towards Deeper Understanding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5223946"/>
            <a:ext cx="8915399" cy="1126283"/>
          </a:xfrm>
        </p:spPr>
        <p:txBody>
          <a:bodyPr/>
          <a:lstStyle/>
          <a:p>
            <a:pPr algn="ctr"/>
            <a:r>
              <a:rPr lang="en-US" dirty="0"/>
              <a:t>Yuan YAO</a:t>
            </a:r>
          </a:p>
          <a:p>
            <a:pPr algn="ctr"/>
            <a:r>
              <a:rPr lang="en-US" dirty="0"/>
              <a:t>HKUST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6072" y="424522"/>
            <a:ext cx="2840182" cy="189160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67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8041" y="427550"/>
            <a:ext cx="9477155" cy="1043349"/>
          </a:xfrm>
        </p:spPr>
        <p:txBody>
          <a:bodyPr>
            <a:normAutofit fontScale="90000"/>
          </a:bodyPr>
          <a:lstStyle/>
          <a:p>
            <a:r>
              <a:rPr lang="en-US" dirty="0"/>
              <a:t>The Perceptron </a:t>
            </a:r>
            <a:r>
              <a:rPr lang="en-US" dirty="0" smtClean="0"/>
              <a:t>Algorithm </a:t>
            </a:r>
            <a:br>
              <a:rPr lang="en-US" dirty="0" smtClean="0"/>
            </a:br>
            <a:r>
              <a:rPr lang="en-US" dirty="0" smtClean="0"/>
              <a:t>for classification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18041" y="2851892"/>
            <a:ext cx="7989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Perceptron Algorithm is </a:t>
            </a:r>
            <a:r>
              <a:rPr lang="en-US" dirty="0"/>
              <a:t>a </a:t>
            </a:r>
            <a:r>
              <a:rPr lang="en-US" i="1" dirty="0"/>
              <a:t>Stochastic Gradient Descent </a:t>
            </a:r>
            <a:r>
              <a:rPr lang="en-US" dirty="0" smtClean="0"/>
              <a:t>method (</a:t>
            </a:r>
            <a:r>
              <a:rPr lang="en-US" b="1" dirty="0" smtClean="0"/>
              <a:t>Robbins-</a:t>
            </a:r>
            <a:r>
              <a:rPr lang="en-US" b="1" dirty="0" err="1" smtClean="0"/>
              <a:t>Monro</a:t>
            </a:r>
            <a:r>
              <a:rPr lang="en-US" b="1" dirty="0" smtClean="0"/>
              <a:t> 1951</a:t>
            </a:r>
            <a:r>
              <a:rPr lang="en-US" dirty="0" smtClean="0"/>
              <a:t>):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6400" y="1810836"/>
            <a:ext cx="8334808" cy="78774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8649" y="3727853"/>
            <a:ext cx="6835937" cy="174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1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Finiteness of Stopping </a:t>
            </a:r>
            <a:r>
              <a:rPr lang="en-US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Margin</a:t>
            </a:r>
            <a:endParaRPr lang="en-US" dirty="0"/>
          </a:p>
        </p:txBody>
      </p:sp>
      <p:pic>
        <p:nvPicPr>
          <p:cNvPr id="4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6379" y="2231571"/>
            <a:ext cx="9207827" cy="24726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916" y="1625537"/>
            <a:ext cx="9300290" cy="6060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3612" y="4944810"/>
            <a:ext cx="2017110" cy="8356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3612" y="5600031"/>
            <a:ext cx="2214700" cy="5788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39571" y="5096345"/>
            <a:ext cx="1748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ball: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39571" y="5704786"/>
            <a:ext cx="285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Margin:</a:t>
            </a:r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92142" y="4139185"/>
            <a:ext cx="3015342" cy="265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5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Locality or Sparsity of Computation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5448" y="1533552"/>
            <a:ext cx="3346033" cy="51513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0889" y="3185890"/>
            <a:ext cx="56787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Locality</a:t>
            </a:r>
            <a:r>
              <a:rPr lang="en-US" dirty="0" smtClean="0"/>
              <a:t> or </a:t>
            </a:r>
            <a:r>
              <a:rPr lang="en-US" b="1" dirty="0" smtClean="0"/>
              <a:t>Sparsity</a:t>
            </a:r>
            <a:r>
              <a:rPr lang="en-US" dirty="0" smtClean="0"/>
              <a:t> is important:</a:t>
            </a:r>
          </a:p>
          <a:p>
            <a:r>
              <a:rPr lang="en-US" dirty="0"/>
              <a:t>	</a:t>
            </a:r>
            <a:r>
              <a:rPr lang="en-US" dirty="0" smtClean="0"/>
              <a:t>Locality in time?</a:t>
            </a:r>
          </a:p>
          <a:p>
            <a:r>
              <a:rPr lang="en-US" dirty="0"/>
              <a:t>	</a:t>
            </a:r>
            <a:r>
              <a:rPr lang="en-US" dirty="0" smtClean="0"/>
              <a:t>Locality in space?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0889" y="1620707"/>
            <a:ext cx="51176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Minsky and </a:t>
            </a:r>
            <a:r>
              <a:rPr lang="en-US" dirty="0" err="1" smtClean="0"/>
              <a:t>Papert</a:t>
            </a:r>
            <a:r>
              <a:rPr lang="en-US" dirty="0" smtClean="0"/>
              <a:t>, 1969</a:t>
            </a:r>
          </a:p>
          <a:p>
            <a:r>
              <a:rPr lang="en-US" dirty="0"/>
              <a:t>	</a:t>
            </a:r>
            <a:r>
              <a:rPr lang="en-US" dirty="0" smtClean="0"/>
              <a:t>Perceptron can’t do </a:t>
            </a:r>
            <a:r>
              <a:rPr lang="en-US" b="1" dirty="0" smtClean="0">
                <a:solidFill>
                  <a:srgbClr val="FF0000"/>
                </a:solidFill>
              </a:rPr>
              <a:t>XOR</a:t>
            </a:r>
            <a:r>
              <a:rPr lang="en-US" dirty="0" smtClean="0"/>
              <a:t> classification</a:t>
            </a:r>
          </a:p>
          <a:p>
            <a:r>
              <a:rPr lang="en-US" dirty="0"/>
              <a:t>	</a:t>
            </a:r>
            <a:r>
              <a:rPr lang="en-US" dirty="0" smtClean="0"/>
              <a:t>Perceptron needs infinite global information to compute </a:t>
            </a:r>
            <a:r>
              <a:rPr lang="en-US" b="1" dirty="0" smtClean="0"/>
              <a:t>connectivity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261" y="3571355"/>
            <a:ext cx="2212759" cy="317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0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5170" y="328579"/>
            <a:ext cx="8521918" cy="1266834"/>
          </a:xfrm>
        </p:spPr>
        <p:txBody>
          <a:bodyPr/>
          <a:lstStyle/>
          <a:p>
            <a:r>
              <a:rPr lang="en-US" dirty="0" smtClean="0"/>
              <a:t>Multilayer </a:t>
            </a:r>
            <a:r>
              <a:rPr lang="en-US" dirty="0" err="1" smtClean="0"/>
              <a:t>Perceptrons</a:t>
            </a:r>
            <a:r>
              <a:rPr lang="en-US" dirty="0" smtClean="0"/>
              <a:t> (MLP) and Back-Propagation (BP) Algorithms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08572" y="1627572"/>
            <a:ext cx="3389944" cy="46777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60955" y="2180948"/>
            <a:ext cx="60456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Rumelhart</a:t>
            </a:r>
            <a:r>
              <a:rPr lang="en-US" b="1" dirty="0" smtClean="0"/>
              <a:t>, Hinton, Williams (1986)</a:t>
            </a:r>
          </a:p>
          <a:p>
            <a:r>
              <a:rPr lang="en-US" dirty="0"/>
              <a:t>	</a:t>
            </a:r>
            <a:r>
              <a:rPr lang="en-US" dirty="0" smtClean="0"/>
              <a:t>Learning representations by back-propagating errors, Nature, 323(9): 533-536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760954" y="3394282"/>
            <a:ext cx="60456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BP algorithms as </a:t>
            </a:r>
            <a:r>
              <a:rPr lang="en-US" b="1" dirty="0" smtClean="0"/>
              <a:t>stochastic gradient descent </a:t>
            </a:r>
            <a:r>
              <a:rPr lang="en-US" dirty="0" smtClean="0"/>
              <a:t>algorithms (</a:t>
            </a:r>
            <a:r>
              <a:rPr lang="en-US" b="1" dirty="0"/>
              <a:t>Robbins–</a:t>
            </a:r>
            <a:r>
              <a:rPr lang="en-US" b="1" dirty="0" err="1"/>
              <a:t>Monro</a:t>
            </a:r>
            <a:r>
              <a:rPr lang="en-US" b="1" dirty="0" smtClean="0"/>
              <a:t> 1950; Kiefer-Wolfowitz</a:t>
            </a:r>
            <a:r>
              <a:rPr lang="en-US" b="1" dirty="0"/>
              <a:t> </a:t>
            </a:r>
            <a:r>
              <a:rPr lang="en-US" b="1" dirty="0" smtClean="0"/>
              <a:t> 1951</a:t>
            </a:r>
            <a:r>
              <a:rPr lang="en-US" dirty="0" smtClean="0"/>
              <a:t>) with Chain rules of Gradient maps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60954" y="4903147"/>
            <a:ext cx="5521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MLP classifies </a:t>
            </a:r>
            <a:r>
              <a:rPr lang="en-US" b="1" dirty="0" smtClean="0">
                <a:solidFill>
                  <a:srgbClr val="0070C0"/>
                </a:solidFill>
              </a:rPr>
              <a:t>XOR</a:t>
            </a:r>
            <a:r>
              <a:rPr lang="en-US" dirty="0" smtClean="0"/>
              <a:t>, but the global </a:t>
            </a:r>
            <a:r>
              <a:rPr lang="en-US" dirty="0"/>
              <a:t>hurdle </a:t>
            </a:r>
            <a:r>
              <a:rPr lang="en-US" dirty="0" smtClean="0"/>
              <a:t>on topology (</a:t>
            </a:r>
            <a:r>
              <a:rPr lang="en-US" dirty="0" smtClean="0">
                <a:solidFill>
                  <a:srgbClr val="FF0000"/>
                </a:solidFill>
              </a:rPr>
              <a:t>connectivity</a:t>
            </a:r>
            <a:r>
              <a:rPr lang="en-US" dirty="0" smtClean="0"/>
              <a:t>) computation still exists: condition number in </a:t>
            </a:r>
            <a:r>
              <a:rPr lang="en-US" b="1" dirty="0" smtClean="0"/>
              <a:t>Blum-</a:t>
            </a:r>
            <a:r>
              <a:rPr lang="en-US" b="1" dirty="0" err="1" smtClean="0"/>
              <a:t>Shub</a:t>
            </a:r>
            <a:r>
              <a:rPr lang="en-US" b="1" dirty="0" smtClean="0"/>
              <a:t>-</a:t>
            </a:r>
            <a:r>
              <a:rPr lang="en-US" b="1" dirty="0" err="1" smtClean="0"/>
              <a:t>Smale</a:t>
            </a:r>
            <a:r>
              <a:rPr lang="en-US" dirty="0" smtClean="0"/>
              <a:t> real computation models helps.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0430" y="2043998"/>
            <a:ext cx="2280322" cy="143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5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 Algorithm: Forward Pass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4888" y="1709058"/>
            <a:ext cx="8401646" cy="47259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13" y="4673601"/>
            <a:ext cx="2632953" cy="168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68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7620" y="439053"/>
            <a:ext cx="9424904" cy="1063176"/>
          </a:xfrm>
        </p:spPr>
        <p:txBody>
          <a:bodyPr/>
          <a:lstStyle/>
          <a:p>
            <a:r>
              <a:rPr lang="en-US" dirty="0" smtClean="0"/>
              <a:t>BP algorithm </a:t>
            </a:r>
            <a:r>
              <a:rPr lang="en-US" smtClean="0"/>
              <a:t>= Gradient Descent Method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9374" y="1353003"/>
            <a:ext cx="8061397" cy="52952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71258" y="2416179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Square loss, cross-entropy loss, etc.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25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3182" y="537025"/>
            <a:ext cx="9468446" cy="979265"/>
          </a:xfrm>
        </p:spPr>
        <p:txBody>
          <a:bodyPr>
            <a:normAutofit/>
          </a:bodyPr>
          <a:lstStyle/>
          <a:p>
            <a:r>
              <a:rPr lang="en-US" dirty="0" smtClean="0"/>
              <a:t>Derivation of BP: </a:t>
            </a:r>
            <a:r>
              <a:rPr lang="en-US" dirty="0" err="1" smtClean="0"/>
              <a:t>Lagrangian</a:t>
            </a:r>
            <a:r>
              <a:rPr lang="en-US" dirty="0" smtClean="0"/>
              <a:t> Multiplier</a:t>
            </a:r>
            <a:br>
              <a:rPr lang="en-US" dirty="0" smtClean="0"/>
            </a:br>
            <a:r>
              <a:rPr lang="en-US" sz="2200" dirty="0" err="1" smtClean="0">
                <a:solidFill>
                  <a:srgbClr val="0070C0"/>
                </a:solidFill>
              </a:rPr>
              <a:t>LeCun</a:t>
            </a:r>
            <a:r>
              <a:rPr lang="en-US" sz="2200" dirty="0" smtClean="0">
                <a:solidFill>
                  <a:srgbClr val="0070C0"/>
                </a:solidFill>
              </a:rPr>
              <a:t> et al. 1988</a:t>
            </a:r>
            <a:endParaRPr lang="en-US" sz="2200" dirty="0">
              <a:solidFill>
                <a:srgbClr val="0070C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0843" y="1603375"/>
            <a:ext cx="7753123" cy="47950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410200" y="6398383"/>
            <a:ext cx="6781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http://</a:t>
            </a:r>
            <a:r>
              <a:rPr lang="en-US" dirty="0" err="1">
                <a:solidFill>
                  <a:srgbClr val="0070C0"/>
                </a:solidFill>
              </a:rPr>
              <a:t>yann.lecun.com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exdb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publis</a:t>
            </a:r>
            <a:r>
              <a:rPr lang="en-US" dirty="0">
                <a:solidFill>
                  <a:srgbClr val="0070C0"/>
                </a:solidFill>
              </a:rPr>
              <a:t>/pdf/lecun-88.pdf</a:t>
            </a:r>
          </a:p>
        </p:txBody>
      </p:sp>
    </p:spTree>
    <p:extLst>
      <p:ext uri="{BB962C8B-B14F-4D97-AF65-F5344CB8AC3E}">
        <p14:creationId xmlns:p14="http://schemas.microsoft.com/office/powerpoint/2010/main" val="1421019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161" y="163285"/>
            <a:ext cx="8658451" cy="6487876"/>
          </a:xfrm>
        </p:spPr>
      </p:pic>
    </p:spTree>
    <p:extLst>
      <p:ext uri="{BB962C8B-B14F-4D97-AF65-F5344CB8AC3E}">
        <p14:creationId xmlns:p14="http://schemas.microsoft.com/office/powerpoint/2010/main" val="90746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6541" y="233211"/>
            <a:ext cx="8911687" cy="1280890"/>
          </a:xfrm>
        </p:spPr>
        <p:txBody>
          <a:bodyPr/>
          <a:lstStyle/>
          <a:p>
            <a:r>
              <a:rPr lang="en-US" dirty="0" smtClean="0"/>
              <a:t>Convolutional Neural Networks: shift invariances and locality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7939" y="1828799"/>
            <a:ext cx="7494061" cy="49203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17" y="3317923"/>
            <a:ext cx="4214952" cy="343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0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48" y="390646"/>
            <a:ext cx="8911687" cy="1280890"/>
          </a:xfrm>
        </p:spPr>
        <p:txBody>
          <a:bodyPr/>
          <a:lstStyle/>
          <a:p>
            <a:r>
              <a:rPr lang="en-US" dirty="0" smtClean="0"/>
              <a:t>MNIST Dataset Test Error </a:t>
            </a:r>
            <a:br>
              <a:rPr lang="en-US" dirty="0" smtClean="0"/>
            </a:br>
            <a:r>
              <a:rPr lang="en-US" dirty="0" err="1" smtClean="0"/>
              <a:t>LeCun</a:t>
            </a:r>
            <a:r>
              <a:rPr lang="en-US" dirty="0" smtClean="0"/>
              <a:t> et al. 1998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2378" y="2126971"/>
            <a:ext cx="6035107" cy="44613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17515" y="4309353"/>
            <a:ext cx="27626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Simple SVM performs as well as Multilayer Convolutional Neural Networks which need careful tuning (</a:t>
            </a:r>
            <a:r>
              <a:rPr lang="en-US" b="1" dirty="0" err="1" smtClean="0">
                <a:solidFill>
                  <a:srgbClr val="0070C0"/>
                </a:solidFill>
              </a:rPr>
              <a:t>LeNets</a:t>
            </a:r>
            <a:r>
              <a:rPr lang="en-US" b="1" dirty="0" smtClean="0">
                <a:solidFill>
                  <a:srgbClr val="0070C0"/>
                </a:solidFill>
              </a:rPr>
              <a:t>)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57746" y="5999019"/>
            <a:ext cx="3358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Dark era for NN: 1998-2012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66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5367" y="318978"/>
            <a:ext cx="8094303" cy="1041990"/>
          </a:xfrm>
        </p:spPr>
        <p:txBody>
          <a:bodyPr/>
          <a:lstStyle/>
          <a:p>
            <a:r>
              <a:rPr lang="en-US" smtClean="0"/>
              <a:t>Acknowledgement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0289" y="1242293"/>
            <a:ext cx="4912405" cy="466814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90497" y="5998435"/>
            <a:ext cx="64395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following-up course </a:t>
            </a:r>
            <a:r>
              <a:rPr lang="en-US" smtClean="0"/>
              <a:t>at </a:t>
            </a:r>
            <a:r>
              <a:rPr lang="en-US" smtClean="0"/>
              <a:t>HKUST that evolves every year: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https</a:t>
            </a:r>
            <a:r>
              <a:rPr lang="en-US" dirty="0">
                <a:solidFill>
                  <a:srgbClr val="FF0000"/>
                </a:solidFill>
              </a:rPr>
              <a:t>://</a:t>
            </a:r>
            <a:r>
              <a:rPr lang="en-US" dirty="0" err="1">
                <a:solidFill>
                  <a:srgbClr val="FF0000"/>
                </a:solidFill>
              </a:rPr>
              <a:t>deeplearning-math.github.io</a:t>
            </a:r>
            <a:r>
              <a:rPr lang="en-US" dirty="0">
                <a:solidFill>
                  <a:srgbClr val="FF0000"/>
                </a:solidFill>
              </a:rPr>
              <a:t>/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3986" y="4902462"/>
            <a:ext cx="2816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http://cs231n.github.io/</a:t>
            </a:r>
          </a:p>
        </p:txBody>
      </p:sp>
      <p:sp>
        <p:nvSpPr>
          <p:cNvPr id="6" name="Rectangle 5"/>
          <p:cNvSpPr/>
          <p:nvPr/>
        </p:nvSpPr>
        <p:spPr>
          <a:xfrm>
            <a:off x="1583986" y="4036914"/>
            <a:ext cx="30203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https://stats385.github.io/</a:t>
            </a:r>
          </a:p>
        </p:txBody>
      </p:sp>
      <p:sp>
        <p:nvSpPr>
          <p:cNvPr id="7" name="U-Turn Arrow 6"/>
          <p:cNvSpPr/>
          <p:nvPr/>
        </p:nvSpPr>
        <p:spPr>
          <a:xfrm>
            <a:off x="3825766" y="3689131"/>
            <a:ext cx="2496752" cy="347783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Striped Right Arrow 7"/>
          <p:cNvSpPr/>
          <p:nvPr/>
        </p:nvSpPr>
        <p:spPr>
          <a:xfrm>
            <a:off x="4272742" y="4960229"/>
            <a:ext cx="437547" cy="139699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9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Around the year of 2012: return of NN as `deep learning’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5445" y="1972703"/>
            <a:ext cx="4206660" cy="576262"/>
          </a:xfrm>
        </p:spPr>
        <p:txBody>
          <a:bodyPr/>
          <a:lstStyle/>
          <a:p>
            <a:r>
              <a:rPr lang="en-US" smtClean="0"/>
              <a:t>Speech Recognition: TIMIT</a:t>
            </a:r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215555" y="3076575"/>
            <a:ext cx="3226440" cy="3041592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4353938" cy="576262"/>
          </a:xfrm>
        </p:spPr>
        <p:txBody>
          <a:bodyPr/>
          <a:lstStyle/>
          <a:p>
            <a:r>
              <a:rPr lang="en-US" dirty="0" smtClean="0"/>
              <a:t>Computer Vision</a:t>
            </a:r>
            <a:r>
              <a:rPr lang="en-US" smtClean="0"/>
              <a:t>: ImageNet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506629" y="3155950"/>
            <a:ext cx="4267003" cy="296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8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Depth as function of year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6930" y="1562793"/>
            <a:ext cx="6179117" cy="3695920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6047" y="4197395"/>
            <a:ext cx="3695953" cy="26606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862694" y="3410753"/>
            <a:ext cx="3042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ILSVRC ImageNet Top </a:t>
            </a:r>
            <a:r>
              <a:rPr lang="en-US" smtClean="0"/>
              <a:t>5 errors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98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3875" y="765791"/>
            <a:ext cx="9715504" cy="519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16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1477" y="364618"/>
            <a:ext cx="8911687" cy="1280890"/>
          </a:xfrm>
        </p:spPr>
        <p:txBody>
          <a:bodyPr/>
          <a:lstStyle/>
          <a:p>
            <a:r>
              <a:rPr lang="en-US" dirty="0" smtClean="0"/>
              <a:t>Deep Learning may be fragile in generalization against noise!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9629" y="1710089"/>
            <a:ext cx="6738853" cy="494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94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2406" y="526081"/>
            <a:ext cx="8911687" cy="1280890"/>
          </a:xfrm>
        </p:spPr>
        <p:txBody>
          <a:bodyPr/>
          <a:lstStyle/>
          <a:p>
            <a:r>
              <a:rPr lang="en-US" dirty="0"/>
              <a:t>What’s wrong with deep learning?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6248" y="1418031"/>
            <a:ext cx="10205545" cy="767255"/>
          </a:xfrm>
        </p:spPr>
        <p:txBody>
          <a:bodyPr/>
          <a:lstStyle/>
          <a:p>
            <a:r>
              <a:rPr lang="en-US" b="1" dirty="0"/>
              <a:t>Ali </a:t>
            </a:r>
            <a:r>
              <a:rPr lang="en-US" b="1" dirty="0" err="1"/>
              <a:t>Rahimi</a:t>
            </a:r>
            <a:r>
              <a:rPr lang="en-US" b="1" dirty="0"/>
              <a:t> </a:t>
            </a:r>
            <a:r>
              <a:rPr lang="en-US" dirty="0"/>
              <a:t>NIPS’17: Machine (deep) Learning has become </a:t>
            </a:r>
            <a:r>
              <a:rPr lang="en-US" b="1" dirty="0"/>
              <a:t>alchemy</a:t>
            </a:r>
            <a:r>
              <a:rPr lang="en-US" dirty="0"/>
              <a:t>. </a:t>
            </a:r>
            <a:r>
              <a:rPr lang="en-US" sz="1800" i="1" dirty="0"/>
              <a:t>https://</a:t>
            </a:r>
            <a:r>
              <a:rPr lang="en-US" sz="1800" i="1" dirty="0" err="1"/>
              <a:t>www.youtube.com</a:t>
            </a:r>
            <a:r>
              <a:rPr lang="en-US" sz="1800" i="1" dirty="0"/>
              <a:t>/</a:t>
            </a:r>
            <a:r>
              <a:rPr lang="en-US" sz="1800" i="1" dirty="0" err="1"/>
              <a:t>watch?v</a:t>
            </a:r>
            <a:r>
              <a:rPr lang="en-US" sz="1800" i="1" dirty="0"/>
              <a:t>=</a:t>
            </a:r>
            <a:r>
              <a:rPr lang="en-US" sz="1800" i="1" dirty="0" err="1"/>
              <a:t>ORHFOnaEzPc</a:t>
            </a:r>
            <a:endParaRPr lang="en-US" sz="1800" i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917" y="3952672"/>
            <a:ext cx="3496884" cy="1943531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48690" y="2391263"/>
            <a:ext cx="10279117" cy="1713186"/>
          </a:xfrm>
        </p:spPr>
        <p:txBody>
          <a:bodyPr/>
          <a:lstStyle/>
          <a:p>
            <a:r>
              <a:rPr lang="en-US" altLang="zh-CN" b="1" dirty="0"/>
              <a:t>Yann </a:t>
            </a:r>
            <a:r>
              <a:rPr lang="en-US" altLang="zh-CN" b="1" dirty="0" err="1"/>
              <a:t>LeCun</a:t>
            </a:r>
            <a:r>
              <a:rPr lang="en-US" altLang="zh-CN" dirty="0"/>
              <a:t> CVPR’15, invited talk: </a:t>
            </a:r>
            <a:r>
              <a:rPr lang="en-US" altLang="zh-CN" b="1" dirty="0"/>
              <a:t>What’s wrong with deep learning? </a:t>
            </a:r>
            <a:r>
              <a:rPr lang="en-US" altLang="zh-CN" dirty="0"/>
              <a:t>One important piece: </a:t>
            </a:r>
            <a:r>
              <a:rPr lang="en-US" altLang="zh-CN" b="1" dirty="0"/>
              <a:t>missing some </a:t>
            </a:r>
            <a:r>
              <a:rPr lang="en-US" altLang="zh-CN" b="1" dirty="0" smtClean="0"/>
              <a:t>theory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(clarity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in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understanding)</a:t>
            </a:r>
            <a:r>
              <a:rPr lang="en-US" altLang="zh-CN" dirty="0" smtClean="0"/>
              <a:t>!</a:t>
            </a:r>
            <a:endParaRPr lang="en-US" altLang="zh-CN" dirty="0"/>
          </a:p>
          <a:p>
            <a:r>
              <a:rPr lang="en-US" altLang="zh-CN" sz="1600" i="1" dirty="0"/>
              <a:t>http://</a:t>
            </a:r>
            <a:r>
              <a:rPr lang="en-US" altLang="zh-CN" sz="1600" i="1" dirty="0" err="1"/>
              <a:t>techtalks.tv</a:t>
            </a:r>
            <a:r>
              <a:rPr lang="en-US" altLang="zh-CN" sz="1600" i="1" dirty="0"/>
              <a:t>/talks/</a:t>
            </a:r>
            <a:r>
              <a:rPr lang="en-US" altLang="zh-CN" sz="1600" i="1" dirty="0" err="1"/>
              <a:t>whats</a:t>
            </a:r>
            <a:r>
              <a:rPr lang="en-US" altLang="zh-CN" sz="1600" i="1" dirty="0"/>
              <a:t>-wrong-with-deep-learning/61639/</a:t>
            </a:r>
          </a:p>
          <a:p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428" y="3496821"/>
            <a:ext cx="2520947" cy="2520947"/>
          </a:xfrm>
        </p:spPr>
      </p:pic>
      <p:sp>
        <p:nvSpPr>
          <p:cNvPr id="4" name="TextBox 3"/>
          <p:cNvSpPr txBox="1"/>
          <p:nvPr/>
        </p:nvSpPr>
        <p:spPr>
          <a:xfrm>
            <a:off x="1986455" y="6139334"/>
            <a:ext cx="7606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Being alchemy is certainly not a shame, not wanting to work on advancing to chemistry is a shame! -- </a:t>
            </a:r>
            <a:r>
              <a:rPr lang="en-US" b="1" dirty="0" smtClean="0">
                <a:solidFill>
                  <a:srgbClr val="002060"/>
                </a:solidFill>
              </a:rPr>
              <a:t>by Eric Xing</a:t>
            </a:r>
            <a:endParaRPr lang="en-US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65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wrong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deep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99482" y="3829673"/>
            <a:ext cx="7894858" cy="1167995"/>
          </a:xfrm>
        </p:spPr>
        <p:txBody>
          <a:bodyPr/>
          <a:lstStyle/>
          <a:p>
            <a:r>
              <a:rPr lang="en-US" altLang="zh-CN" b="1" dirty="0" smtClean="0"/>
              <a:t>In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this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course,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we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only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raise</a:t>
            </a:r>
            <a:r>
              <a:rPr lang="zh-CN" altLang="en-US" b="1" dirty="0" smtClean="0"/>
              <a:t> </a:t>
            </a:r>
            <a:r>
              <a:rPr lang="en-US" altLang="zh-CN" b="1" dirty="0" smtClean="0">
                <a:solidFill>
                  <a:srgbClr val="C00000"/>
                </a:solidFill>
              </a:rPr>
              <a:t>problems,</a:t>
            </a:r>
            <a:r>
              <a:rPr lang="zh-CN" altLang="en-US" b="1" dirty="0" smtClean="0">
                <a:solidFill>
                  <a:srgbClr val="C00000"/>
                </a:solidFill>
              </a:rPr>
              <a:t> </a:t>
            </a:r>
            <a:r>
              <a:rPr lang="en-US" altLang="zh-CN" b="1" dirty="0"/>
              <a:t>and</a:t>
            </a:r>
            <a:r>
              <a:rPr lang="zh-CN" altLang="en-US" b="1" dirty="0"/>
              <a:t> </a:t>
            </a:r>
            <a:r>
              <a:rPr lang="en-US" altLang="zh-CN" b="1" dirty="0" smtClean="0"/>
              <a:t>leave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you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to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explore</a:t>
            </a:r>
            <a:r>
              <a:rPr lang="zh-CN" altLang="en-US" b="1" dirty="0" smtClean="0"/>
              <a:t> </a:t>
            </a:r>
            <a:r>
              <a:rPr lang="en-US" altLang="zh-CN" b="1" dirty="0" smtClean="0">
                <a:solidFill>
                  <a:srgbClr val="0070C0"/>
                </a:solidFill>
              </a:rPr>
              <a:t>answers</a:t>
            </a:r>
            <a:r>
              <a:rPr lang="en-US" altLang="zh-CN" b="1" dirty="0" smtClean="0"/>
              <a:t>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386860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CNN learns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texture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features, not </a:t>
            </a:r>
            <a:r>
              <a:rPr lang="en-US" altLang="zh-CN" dirty="0" smtClean="0">
                <a:solidFill>
                  <a:srgbClr val="0070C0"/>
                </a:solidFill>
              </a:rPr>
              <a:t>shapes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272681" y="5401668"/>
            <a:ext cx="3231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rgbClr val="0070C0"/>
                </a:solidFill>
              </a:rPr>
              <a:t>Geirhos</a:t>
            </a:r>
            <a:r>
              <a:rPr lang="zh-CN" altLang="en-US" dirty="0" smtClean="0">
                <a:solidFill>
                  <a:srgbClr val="0070C0"/>
                </a:solidFill>
              </a:rPr>
              <a:t> </a:t>
            </a:r>
            <a:r>
              <a:rPr lang="en-US" altLang="zh-CN" dirty="0" smtClean="0">
                <a:solidFill>
                  <a:srgbClr val="0070C0"/>
                </a:solidFill>
              </a:rPr>
              <a:t>et</a:t>
            </a:r>
            <a:r>
              <a:rPr lang="zh-CN" altLang="en-US" dirty="0" smtClean="0">
                <a:solidFill>
                  <a:srgbClr val="0070C0"/>
                </a:solidFill>
              </a:rPr>
              <a:t> </a:t>
            </a:r>
            <a:r>
              <a:rPr lang="en-US" altLang="zh-CN" dirty="0" smtClean="0">
                <a:solidFill>
                  <a:srgbClr val="0070C0"/>
                </a:solidFill>
              </a:rPr>
              <a:t>al.</a:t>
            </a:r>
            <a:r>
              <a:rPr lang="zh-CN" altLang="en-US" dirty="0" smtClean="0">
                <a:solidFill>
                  <a:srgbClr val="0070C0"/>
                </a:solidFill>
              </a:rPr>
              <a:t> </a:t>
            </a:r>
            <a:r>
              <a:rPr lang="en-US" altLang="zh-CN" dirty="0" smtClean="0">
                <a:solidFill>
                  <a:srgbClr val="0070C0"/>
                </a:solidFill>
              </a:rPr>
              <a:t>ICLR</a:t>
            </a:r>
            <a:r>
              <a:rPr lang="zh-CN" altLang="en-US" dirty="0" smtClean="0">
                <a:solidFill>
                  <a:srgbClr val="0070C0"/>
                </a:solidFill>
              </a:rPr>
              <a:t> </a:t>
            </a:r>
            <a:r>
              <a:rPr lang="en-US" altLang="zh-CN" dirty="0" smtClean="0">
                <a:solidFill>
                  <a:srgbClr val="0070C0"/>
                </a:solidFill>
              </a:rPr>
              <a:t>2019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383853" y="6059558"/>
            <a:ext cx="71207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https://videoken.com/embed/W2HvLBMhCJQ?tocitem=46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49341" y="2305597"/>
            <a:ext cx="7905720" cy="273936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006888" y="6488668"/>
            <a:ext cx="1060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1:16:47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317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Lack of Causality </a:t>
            </a:r>
            <a:r>
              <a:rPr lang="en-US" dirty="0" smtClean="0"/>
              <a:t>or Interpretability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439918"/>
            <a:ext cx="8915400" cy="3777622"/>
          </a:xfrm>
        </p:spPr>
        <p:txBody>
          <a:bodyPr/>
          <a:lstStyle/>
          <a:p>
            <a:r>
              <a:rPr lang="en-US" dirty="0"/>
              <a:t>ImageNet training learns </a:t>
            </a:r>
            <a:r>
              <a:rPr lang="en-US" dirty="0" smtClean="0"/>
              <a:t>non-semantic </a:t>
            </a:r>
            <a:r>
              <a:rPr lang="en-US" altLang="zh-CN" dirty="0" smtClean="0"/>
              <a:t>texture</a:t>
            </a:r>
            <a:r>
              <a:rPr lang="zh-CN" altLang="en-US" dirty="0" smtClean="0"/>
              <a:t> </a:t>
            </a:r>
            <a:r>
              <a:rPr lang="en-US" dirty="0" smtClean="0"/>
              <a:t>features: after random shuffling of patches, shapes information are destroyed which </a:t>
            </a:r>
            <a:r>
              <a:rPr lang="en-US" altLang="zh-CN" dirty="0" smtClean="0"/>
              <a:t>does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dirty="0" smtClean="0"/>
              <a:t>affect CNN’s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/>
              <a:t> </a:t>
            </a:r>
            <a:r>
              <a:rPr lang="en-US" altLang="zh-CN" dirty="0" smtClean="0"/>
              <a:t>much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713" y="2498517"/>
            <a:ext cx="7551682" cy="35655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92316" y="6389958"/>
            <a:ext cx="4524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Zhanxing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Zhu et al.,</a:t>
            </a:r>
            <a:r>
              <a:rPr lang="zh-CN" altLang="en-US" dirty="0" smtClean="0"/>
              <a:t> </a:t>
            </a:r>
            <a:r>
              <a:rPr lang="en-US" altLang="zh-CN" dirty="0" smtClean="0"/>
              <a:t>ICML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8482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9601" y="361196"/>
            <a:ext cx="9262744" cy="1280890"/>
          </a:xfrm>
        </p:spPr>
        <p:txBody>
          <a:bodyPr/>
          <a:lstStyle/>
          <a:p>
            <a:r>
              <a:rPr lang="en-US" altLang="zh-CN" dirty="0" smtClean="0"/>
              <a:t>Capture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</a:t>
            </a:r>
            <a:r>
              <a:rPr lang="en-US" dirty="0" smtClean="0"/>
              <a:t>purious correlations and can’t do causal inference on </a:t>
            </a:r>
            <a:r>
              <a:rPr lang="en-US" dirty="0" smtClean="0">
                <a:solidFill>
                  <a:srgbClr val="FF0000"/>
                </a:solidFill>
              </a:rPr>
              <a:t>counterfactuals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3257" y="2396354"/>
            <a:ext cx="5118927" cy="23280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401" y="4856451"/>
            <a:ext cx="6225627" cy="19644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25863" y="1894967"/>
            <a:ext cx="3279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Leon </a:t>
            </a:r>
            <a:r>
              <a:rPr lang="en-US" dirty="0" err="1" smtClean="0"/>
              <a:t>Bottou</a:t>
            </a:r>
            <a:r>
              <a:rPr lang="en-US" dirty="0" smtClean="0"/>
              <a:t>, ICLR 2019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262746" y="1630856"/>
            <a:ext cx="64825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https://videoken.com/embed/8UxS4ls6g1g?tocitem=2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730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is </a:t>
            </a:r>
            <a:r>
              <a:rPr lang="en-US" dirty="0" smtClean="0">
                <a:solidFill>
                  <a:srgbClr val="FF0000"/>
                </a:solidFill>
              </a:rPr>
              <a:t>not robust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/>
              <a:t> </a:t>
            </a:r>
            <a:r>
              <a:rPr lang="en-US" dirty="0" smtClean="0"/>
              <a:t>-- </a:t>
            </a:r>
            <a:r>
              <a:rPr lang="en-US" dirty="0" err="1" smtClean="0"/>
              <a:t>adversarials</a:t>
            </a:r>
            <a:r>
              <a:rPr lang="en-US" dirty="0" smtClean="0"/>
              <a:t> are ubiquitous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2971" y="2133600"/>
            <a:ext cx="3927883" cy="3778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56447" y="6140450"/>
            <a:ext cx="58267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[BCZOCG’18] </a:t>
            </a:r>
            <a:r>
              <a:rPr lang="en-US" smtClean="0"/>
              <a:t>Unrestricted Adversarial Example.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8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Brief History of Neural Networks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85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Overfitting causes </a:t>
            </a:r>
            <a:r>
              <a:rPr lang="en-US" dirty="0" smtClean="0">
                <a:solidFill>
                  <a:srgbClr val="FF0000"/>
                </a:solidFill>
              </a:rPr>
              <a:t>privacy </a:t>
            </a:r>
            <a:r>
              <a:rPr lang="en-US" altLang="zh-CN" dirty="0" smtClean="0">
                <a:solidFill>
                  <a:srgbClr val="FF0000"/>
                </a:solidFill>
              </a:rPr>
              <a:t>leakage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inversion attack leaks privacy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5487" y="2758806"/>
            <a:ext cx="5022850" cy="31524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01735" y="6167096"/>
            <a:ext cx="4067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Fredrikson</a:t>
            </a:r>
            <a:r>
              <a:rPr lang="en-US" dirty="0" smtClean="0"/>
              <a:t> et al. Proc. CCS,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3445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Towards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deeper</a:t>
            </a:r>
            <a:r>
              <a:rPr lang="zh-CN" altLang="en-US" dirty="0" smtClean="0"/>
              <a:t> </a:t>
            </a:r>
            <a:r>
              <a:rPr lang="en-US" altLang="zh-CN" dirty="0" smtClean="0"/>
              <a:t>understanding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deep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achieve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robustness</a:t>
            </a:r>
            <a:r>
              <a:rPr lang="en-US" altLang="zh-CN" dirty="0" smtClean="0"/>
              <a:t>?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Madry’s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adversarial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smoothing,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ensemble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methods,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stability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regularization,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  <a:endParaRPr lang="en-US" dirty="0"/>
          </a:p>
          <a:p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guarantee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privacy</a:t>
            </a:r>
            <a:r>
              <a:rPr lang="en-US" altLang="zh-CN" dirty="0" smtClean="0"/>
              <a:t>?</a:t>
            </a:r>
          </a:p>
          <a:p>
            <a:pPr lvl="1"/>
            <a:r>
              <a:rPr lang="en-US" altLang="zh-CN" dirty="0" smtClean="0"/>
              <a:t>Differential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privacy,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inversion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privacy,</a:t>
            </a:r>
            <a:r>
              <a:rPr lang="zh-CN" altLang="en-US" dirty="0" smtClean="0"/>
              <a:t> </a:t>
            </a:r>
            <a:r>
              <a:rPr lang="en-US" altLang="zh-CN" dirty="0" smtClean="0"/>
              <a:t>membership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privacy,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</a:p>
          <a:p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improve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interpretability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or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causality</a:t>
            </a:r>
            <a:r>
              <a:rPr lang="en-US" altLang="zh-CN" dirty="0" smtClean="0"/>
              <a:t>?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Invariance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(learning),</a:t>
            </a:r>
            <a:r>
              <a:rPr lang="zh-CN" altLang="en-US" dirty="0" smtClean="0"/>
              <a:t> </a:t>
            </a:r>
            <a:r>
              <a:rPr lang="en-US" altLang="zh-CN" dirty="0"/>
              <a:t>d</a:t>
            </a:r>
            <a:r>
              <a:rPr lang="en-US" altLang="zh-CN" dirty="0" smtClean="0"/>
              <a:t>isentanglement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representation,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  <a:r>
              <a:rPr lang="zh-CN" alt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7177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</a:t>
            </a:r>
            <a:r>
              <a:rPr lang="en-US" altLang="zh-CN" dirty="0" smtClean="0"/>
              <a:t>Theories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limited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/>
              <a:t>h</a:t>
            </a:r>
            <a:r>
              <a:rPr lang="en-US" altLang="zh-CN" dirty="0" smtClean="0"/>
              <a:t>elp: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592924" y="1521603"/>
            <a:ext cx="9460531" cy="4962323"/>
          </a:xfrm>
        </p:spPr>
        <p:txBody>
          <a:bodyPr>
            <a:normAutofit/>
          </a:bodyPr>
          <a:lstStyle/>
          <a:p>
            <a:r>
              <a:rPr lang="en-US" i="1" dirty="0"/>
              <a:t>Approximation Theory and Harmonic Analysis : </a:t>
            </a:r>
            <a:r>
              <a:rPr lang="en-US" b="1" dirty="0"/>
              <a:t>What functions are represented well by deep neural networks, without suffering the curse of dimensionality and better than shallow networks? 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Sparse (local), hierarchical (multiscale), compositional functions avoid the curse dimensionality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Group (translation, rotational, scaling, deformation) invariances achieved as depth grows </a:t>
            </a:r>
          </a:p>
          <a:p>
            <a:r>
              <a:rPr lang="en-US" i="1" dirty="0"/>
              <a:t>Statistics learning: </a:t>
            </a:r>
            <a:r>
              <a:rPr lang="en-US" b="1" dirty="0"/>
              <a:t>How can deep learning generalize well without overfitting the noise? 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“Benign overfitting”? </a:t>
            </a:r>
            <a:r>
              <a:rPr lang="mr-IN" dirty="0" smtClean="0">
                <a:solidFill>
                  <a:srgbClr val="0070C0"/>
                </a:solidFill>
              </a:rPr>
              <a:t>…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i="1" dirty="0"/>
              <a:t>Optimization: </a:t>
            </a:r>
            <a:r>
              <a:rPr lang="en-US" b="1" dirty="0"/>
              <a:t>What is the landscape of the empirical risk and how to optimize it efficiently?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Wide networks may have simple landscape for GD/SGD algorithms </a:t>
            </a:r>
            <a:r>
              <a:rPr lang="mr-IN" dirty="0" smtClean="0">
                <a:solidFill>
                  <a:srgbClr val="0070C0"/>
                </a:solidFill>
              </a:rPr>
              <a:t>…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54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7559" y="1415902"/>
            <a:ext cx="5497441" cy="544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42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Ability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Why over-parameterized </a:t>
            </a:r>
            <a:r>
              <a:rPr lang="en-US" dirty="0">
                <a:solidFill>
                  <a:srgbClr val="FF0000"/>
                </a:solidFill>
              </a:rPr>
              <a:t>models </a:t>
            </a:r>
            <a:r>
              <a:rPr lang="en-US" dirty="0" smtClean="0">
                <a:solidFill>
                  <a:srgbClr val="FF0000"/>
                </a:solidFill>
              </a:rPr>
              <a:t>may generalize </a:t>
            </a:r>
            <a:r>
              <a:rPr lang="en-US" dirty="0">
                <a:solidFill>
                  <a:srgbClr val="FF0000"/>
                </a:solidFill>
              </a:rPr>
              <a:t>well without </a:t>
            </a:r>
            <a:r>
              <a:rPr lang="en-US" dirty="0" smtClean="0">
                <a:solidFill>
                  <a:srgbClr val="FF0000"/>
                </a:solidFill>
              </a:rPr>
              <a:t>overfitting?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83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Error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712919"/>
            <a:ext cx="8915400" cy="3777622"/>
          </a:xfrm>
        </p:spPr>
        <p:txBody>
          <a:bodyPr/>
          <a:lstStyle/>
          <a:p>
            <a:r>
              <a:rPr lang="en-US" dirty="0"/>
              <a:t>Consider the empirical risk minimization under </a:t>
            </a:r>
            <a:r>
              <a:rPr lang="en-US" dirty="0" err="1"/>
              <a:t>i.i.d</a:t>
            </a:r>
            <a:r>
              <a:rPr lang="en-US" dirty="0"/>
              <a:t>. samples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population risk with respect to unknown distribution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Fundamental Theorem of Machine Learning (for 0-1 misclassification loss, called ’errors’ below)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3514" y="2187989"/>
            <a:ext cx="4589670" cy="10691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261" y="3764996"/>
            <a:ext cx="3443651" cy="7142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514" y="5310859"/>
            <a:ext cx="6100114" cy="102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2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big models generalize well?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9640" y="1485781"/>
            <a:ext cx="6135380" cy="46251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32897" y="5926248"/>
            <a:ext cx="2534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 </a:t>
            </a:r>
            <a:r>
              <a:rPr lang="en-US" dirty="0" err="1"/>
              <a:t>Recht</a:t>
            </a:r>
            <a:r>
              <a:rPr lang="en-US" dirty="0"/>
              <a:t> et al. 2016</a:t>
            </a:r>
          </a:p>
        </p:txBody>
      </p:sp>
    </p:spTree>
    <p:extLst>
      <p:ext uri="{BB962C8B-B14F-4D97-AF65-F5344CB8AC3E}">
        <p14:creationId xmlns:p14="http://schemas.microsoft.com/office/powerpoint/2010/main" val="1363886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Bias-Variance Tradeoff?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2981" y="2197396"/>
            <a:ext cx="7176684" cy="440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94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Over-parameterized </a:t>
            </a:r>
            <a:r>
              <a:rPr lang="en-US" dirty="0"/>
              <a:t>models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1925" y="1357321"/>
            <a:ext cx="5825722" cy="4539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12175" y="5897046"/>
            <a:ext cx="1011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model complexity grows (p&gt;n), training error goes down to zero, but test error does not increase. Why </a:t>
            </a:r>
            <a:r>
              <a:rPr lang="en-US" dirty="0" err="1" smtClean="0"/>
              <a:t>overparameterized</a:t>
            </a:r>
            <a:r>
              <a:rPr lang="en-US" dirty="0" smtClean="0"/>
              <a:t> </a:t>
            </a:r>
            <a:r>
              <a:rPr lang="en-US" dirty="0"/>
              <a:t>models do not </a:t>
            </a:r>
            <a:r>
              <a:rPr lang="en-US" dirty="0" err="1"/>
              <a:t>overfit</a:t>
            </a:r>
            <a:r>
              <a:rPr lang="en-US" dirty="0"/>
              <a:t> here?  -- Tommy </a:t>
            </a:r>
            <a:r>
              <a:rPr lang="en-US" dirty="0" err="1"/>
              <a:t>Poggio</a:t>
            </a:r>
            <a:r>
              <a:rPr lang="en-US" dirty="0"/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63634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Some tentative answers: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b="1" dirty="0" smtClean="0"/>
              <a:t>Belkin</a:t>
            </a:r>
            <a:r>
              <a:rPr lang="en-US" altLang="zh-CN" dirty="0" smtClean="0"/>
              <a:t> et al.: </a:t>
            </a:r>
            <a:r>
              <a:rPr lang="en-US" altLang="zh-CN" dirty="0" err="1" smtClean="0">
                <a:solidFill>
                  <a:srgbClr val="0070C0"/>
                </a:solidFill>
              </a:rPr>
              <a:t>Interplolation</a:t>
            </a:r>
            <a:r>
              <a:rPr lang="en-US" altLang="zh-CN" dirty="0" smtClean="0">
                <a:solidFill>
                  <a:srgbClr val="0070C0"/>
                </a:solidFill>
              </a:rPr>
              <a:t> (overfitting)</a:t>
            </a:r>
            <a:r>
              <a:rPr lang="en-US" altLang="zh-CN" dirty="0" smtClean="0"/>
              <a:t> has a low generalization error in </a:t>
            </a:r>
            <a:r>
              <a:rPr lang="en-US" altLang="zh-CN" dirty="0" err="1" smtClean="0"/>
              <a:t>overparameterization</a:t>
            </a:r>
            <a:r>
              <a:rPr lang="en-US" altLang="zh-CN" dirty="0" smtClean="0"/>
              <a:t> regime</a:t>
            </a:r>
          </a:p>
          <a:p>
            <a:pPr lvl="1"/>
            <a:r>
              <a:rPr lang="en-US" dirty="0">
                <a:hlinkClick r:id="rId2"/>
              </a:rPr>
              <a:t>https://simons.berkeley.edu/talks/tbd-65</a:t>
            </a:r>
            <a:endParaRPr lang="en-US" altLang="zh-CN" dirty="0" smtClean="0"/>
          </a:p>
          <a:p>
            <a:r>
              <a:rPr lang="en-US" altLang="zh-CN" dirty="0" smtClean="0"/>
              <a:t>For </a:t>
            </a:r>
            <a:r>
              <a:rPr lang="en-US" altLang="zh-CN" dirty="0" err="1" smtClean="0"/>
              <a:t>overparameterized</a:t>
            </a:r>
            <a:r>
              <a:rPr lang="en-US" altLang="zh-CN" dirty="0" smtClean="0"/>
              <a:t> linear regression models:</a:t>
            </a:r>
          </a:p>
          <a:p>
            <a:pPr lvl="1"/>
            <a:r>
              <a:rPr lang="en-US" altLang="zh-CN" b="1" dirty="0" smtClean="0"/>
              <a:t>Peter Bartlett</a:t>
            </a:r>
            <a:r>
              <a:rPr lang="en-US" altLang="zh-CN" dirty="0" smtClean="0"/>
              <a:t> et al. </a:t>
            </a:r>
            <a:r>
              <a:rPr lang="en-US" dirty="0">
                <a:hlinkClick r:id="rId3"/>
              </a:rPr>
              <a:t>https://simons.berkeley.edu/talks/tbd-51</a:t>
            </a:r>
            <a:endParaRPr lang="en-US" altLang="zh-CN" dirty="0" smtClean="0"/>
          </a:p>
          <a:p>
            <a:pPr lvl="1"/>
            <a:r>
              <a:rPr lang="en-US" altLang="zh-CN" b="1" dirty="0" smtClean="0"/>
              <a:t>Trevor Hastie </a:t>
            </a:r>
            <a:r>
              <a:rPr lang="en-US" altLang="zh-CN" dirty="0" smtClean="0"/>
              <a:t>et al. asymptotic theory based on random matrix theory</a:t>
            </a:r>
          </a:p>
          <a:p>
            <a:r>
              <a:rPr lang="en-US" altLang="zh-CN" dirty="0"/>
              <a:t>For </a:t>
            </a:r>
            <a:r>
              <a:rPr lang="en-US" altLang="zh-CN" dirty="0" smtClean="0"/>
              <a:t>logistic regressions: </a:t>
            </a:r>
          </a:p>
          <a:p>
            <a:pPr lvl="1"/>
            <a:r>
              <a:rPr lang="en-US" altLang="zh-CN" b="1" dirty="0" err="1" smtClean="0"/>
              <a:t>Telgarsky</a:t>
            </a:r>
            <a:r>
              <a:rPr lang="en-US" altLang="zh-CN" b="1" dirty="0" smtClean="0"/>
              <a:t>, </a:t>
            </a:r>
            <a:r>
              <a:rPr lang="en-US" altLang="zh-CN" b="1" dirty="0" err="1" smtClean="0"/>
              <a:t>Srebro</a:t>
            </a:r>
            <a:r>
              <a:rPr lang="en-US" altLang="zh-CN" dirty="0" smtClean="0"/>
              <a:t>, et al. GD converges to max margin solution</a:t>
            </a:r>
          </a:p>
          <a:p>
            <a:r>
              <a:rPr lang="en-US" altLang="zh-CN" dirty="0" smtClean="0"/>
              <a:t>Nonlinear neural networks: ??? </a:t>
            </a:r>
          </a:p>
          <a:p>
            <a:r>
              <a:rPr lang="en-US" altLang="zh-CN" dirty="0" smtClean="0"/>
              <a:t>Some warnings on “interpolations”: </a:t>
            </a:r>
          </a:p>
          <a:p>
            <a:pPr lvl="1"/>
            <a:r>
              <a:rPr lang="en-US" altLang="zh-CN" dirty="0" smtClean="0"/>
              <a:t>Ben </a:t>
            </a:r>
            <a:r>
              <a:rPr lang="en-US" altLang="zh-CN" dirty="0" err="1" smtClean="0"/>
              <a:t>Recht</a:t>
            </a:r>
            <a:r>
              <a:rPr lang="en-US" altLang="zh-CN" dirty="0" smtClean="0"/>
              <a:t>: </a:t>
            </a:r>
            <a:r>
              <a:rPr lang="en-US" dirty="0">
                <a:hlinkClick r:id="rId4"/>
              </a:rPr>
              <a:t>https://simons.berkeley.edu/talks/tbd-63</a:t>
            </a:r>
            <a:endParaRPr lang="en-US" altLang="zh-C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633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856" y="305611"/>
            <a:ext cx="8911687" cy="1280890"/>
          </a:xfrm>
        </p:spPr>
        <p:txBody>
          <a:bodyPr/>
          <a:lstStyle/>
          <a:p>
            <a:r>
              <a:rPr lang="en-US" dirty="0" smtClean="0"/>
              <a:t>Perceptron: single-layer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1514" y="1327009"/>
            <a:ext cx="7400619" cy="4542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86" y="3457746"/>
            <a:ext cx="3046628" cy="340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486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Yet, Overfitting indeed hurts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707931"/>
            <a:ext cx="8915400" cy="3777622"/>
          </a:xfrm>
        </p:spPr>
        <p:txBody>
          <a:bodyPr/>
          <a:lstStyle/>
          <a:p>
            <a:r>
              <a:rPr lang="en-US" dirty="0" smtClean="0"/>
              <a:t>Lack of Robustness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260" y="2152650"/>
            <a:ext cx="7556500" cy="2616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560" y="4923155"/>
            <a:ext cx="1854200" cy="1841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92925" y="6191002"/>
            <a:ext cx="4275585" cy="37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Courtesy of Dr. </a:t>
            </a:r>
            <a:r>
              <a:rPr lang="en-US" dirty="0" err="1" smtClean="0"/>
              <a:t>Hongyang</a:t>
            </a:r>
            <a:r>
              <a:rPr lang="en-US" dirty="0" smtClean="0"/>
              <a:t> ZHANG.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347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Hilbert’s 13th Problem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3860179"/>
            <a:ext cx="9201846" cy="27264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925" y="1493135"/>
            <a:ext cx="7615104" cy="221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34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Kolmogorov’s Superposition Theorem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81403" y="5961747"/>
            <a:ext cx="106105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 </a:t>
            </a:r>
            <a:r>
              <a:rPr lang="en-US" i="1" dirty="0"/>
              <a:t>f</a:t>
            </a:r>
            <a:r>
              <a:rPr lang="en-US" dirty="0"/>
              <a:t> is a multivariate continuous function, then </a:t>
            </a:r>
            <a:r>
              <a:rPr lang="en-US" i="1" dirty="0"/>
              <a:t>f</a:t>
            </a:r>
            <a:r>
              <a:rPr lang="en-US" dirty="0"/>
              <a:t> can be written as a </a:t>
            </a:r>
            <a:r>
              <a:rPr lang="en-US" dirty="0" smtClean="0"/>
              <a:t>superposition of composite</a:t>
            </a:r>
          </a:p>
          <a:p>
            <a:r>
              <a:rPr lang="en-US" dirty="0"/>
              <a:t>f</a:t>
            </a:r>
            <a:r>
              <a:rPr lang="en-US" dirty="0" smtClean="0"/>
              <a:t>unctions of mixtures of continuous functions of single variables:</a:t>
            </a:r>
          </a:p>
          <a:p>
            <a:r>
              <a:rPr lang="en-US" dirty="0" smtClean="0"/>
              <a:t>finite</a:t>
            </a:r>
            <a:r>
              <a:rPr lang="en-US" dirty="0"/>
              <a:t> </a:t>
            </a:r>
            <a:r>
              <a:rPr lang="en-US" b="1" dirty="0">
                <a:hlinkClick r:id="rId2" tooltip="Function composition"/>
              </a:rPr>
              <a:t>composition</a:t>
            </a:r>
            <a:r>
              <a:rPr lang="en-US" dirty="0"/>
              <a:t> of </a:t>
            </a:r>
            <a:r>
              <a:rPr lang="en-US" dirty="0" smtClean="0"/>
              <a:t>continuous functions </a:t>
            </a:r>
            <a:r>
              <a:rPr lang="en-US" dirty="0"/>
              <a:t>of a </a:t>
            </a:r>
            <a:r>
              <a:rPr lang="en-US" b="1" u="sng" dirty="0">
                <a:solidFill>
                  <a:srgbClr val="FF0000"/>
                </a:solidFill>
              </a:rPr>
              <a:t>single variable</a:t>
            </a:r>
            <a:r>
              <a:rPr lang="en-US" u="sng" dirty="0"/>
              <a:t> </a:t>
            </a:r>
            <a:r>
              <a:rPr lang="en-US" dirty="0"/>
              <a:t>and </a:t>
            </a:r>
            <a:r>
              <a:rPr lang="en-US" dirty="0" smtClean="0"/>
              <a:t>the</a:t>
            </a:r>
            <a:r>
              <a:rPr lang="en-US" dirty="0"/>
              <a:t> </a:t>
            </a:r>
            <a:r>
              <a:rPr lang="en-US" b="1" dirty="0">
                <a:hlinkClick r:id="rId3"/>
              </a:rPr>
              <a:t>addition</a:t>
            </a:r>
            <a:r>
              <a:rPr lang="en-US" u="sng" dirty="0"/>
              <a:t>.</a:t>
            </a:r>
            <a:endParaRPr lang="en-US" dirty="0"/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427141" y="1327955"/>
            <a:ext cx="7343732" cy="463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Kolmogorov’s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Exact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Representation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Irrelavant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356441" y="1909873"/>
            <a:ext cx="3744814" cy="430179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523032" cy="3777622"/>
          </a:xfrm>
        </p:spPr>
        <p:txBody>
          <a:bodyPr>
            <a:normAutofit lnSpcReduction="10000"/>
          </a:bodyPr>
          <a:lstStyle/>
          <a:p>
            <a:r>
              <a:rPr lang="en-US" altLang="zh-CN" dirty="0" smtClean="0"/>
              <a:t>[</a:t>
            </a:r>
            <a:r>
              <a:rPr lang="en-US" altLang="zh-CN" dirty="0" smtClean="0">
                <a:solidFill>
                  <a:srgbClr val="0070C0"/>
                </a:solidFill>
              </a:rPr>
              <a:t>Girosi-Poggio’1989</a:t>
            </a:r>
            <a:r>
              <a:rPr lang="en-US" altLang="zh-CN" dirty="0" smtClean="0"/>
              <a:t>]</a:t>
            </a:r>
            <a:r>
              <a:rPr lang="zh-CN" altLang="en-US" dirty="0" smtClean="0"/>
              <a:t> </a:t>
            </a:r>
            <a:r>
              <a:rPr lang="en-US" dirty="0"/>
              <a:t>Representation Properties of </a:t>
            </a:r>
            <a:r>
              <a:rPr lang="en-US" dirty="0" smtClean="0"/>
              <a:t>Networks:</a:t>
            </a:r>
            <a:r>
              <a:rPr lang="zh-CN" altLang="en-US" dirty="0" smtClean="0"/>
              <a:t> </a:t>
            </a:r>
            <a:r>
              <a:rPr lang="en-US" dirty="0" smtClean="0"/>
              <a:t>Kolmogorov’s </a:t>
            </a:r>
            <a:r>
              <a:rPr lang="en-US" dirty="0"/>
              <a:t>Theorem Is </a:t>
            </a:r>
            <a:r>
              <a:rPr lang="en-US" dirty="0" smtClean="0"/>
              <a:t>Irrelevant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u="sng" dirty="0" smtClean="0">
                <a:solidFill>
                  <a:srgbClr val="0070C0"/>
                </a:solidFill>
              </a:rPr>
              <a:t>https</a:t>
            </a:r>
            <a:r>
              <a:rPr lang="en-US" u="sng" dirty="0">
                <a:solidFill>
                  <a:srgbClr val="0070C0"/>
                </a:solidFill>
              </a:rPr>
              <a:t>://</a:t>
            </a:r>
            <a:r>
              <a:rPr lang="en-US" u="sng" dirty="0" err="1" smtClean="0">
                <a:solidFill>
                  <a:srgbClr val="0070C0"/>
                </a:solidFill>
              </a:rPr>
              <a:t>www.mitpressjournals.org</a:t>
            </a:r>
            <a:r>
              <a:rPr lang="en-US" u="sng" dirty="0" smtClean="0">
                <a:solidFill>
                  <a:srgbClr val="0070C0"/>
                </a:solidFill>
              </a:rPr>
              <a:t>/</a:t>
            </a:r>
            <a:r>
              <a:rPr lang="en-US" u="sng" dirty="0" err="1" smtClean="0">
                <a:solidFill>
                  <a:srgbClr val="0070C0"/>
                </a:solidFill>
              </a:rPr>
              <a:t>doi</a:t>
            </a:r>
            <a:r>
              <a:rPr lang="en-US" u="sng" dirty="0" smtClean="0">
                <a:solidFill>
                  <a:srgbClr val="0070C0"/>
                </a:solidFill>
              </a:rPr>
              <a:t>/pdf/10.1162/neco.1989.1.4.465</a:t>
            </a:r>
            <a:endParaRPr lang="en-US" altLang="zh-CN" u="sng" dirty="0" smtClean="0">
              <a:solidFill>
                <a:srgbClr val="0070C0"/>
              </a:solidFill>
            </a:endParaRPr>
          </a:p>
          <a:p>
            <a:r>
              <a:rPr lang="en-US" altLang="zh-CN" dirty="0" smtClean="0"/>
              <a:t>Lacking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smoothness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i="1" dirty="0" smtClean="0"/>
              <a:t>h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i="1" dirty="0" smtClean="0"/>
              <a:t>g</a:t>
            </a:r>
            <a:r>
              <a:rPr lang="zh-CN" altLang="en-US" dirty="0" smtClean="0"/>
              <a:t> </a:t>
            </a:r>
            <a:r>
              <a:rPr lang="en-US" altLang="zh-CN" dirty="0" smtClean="0"/>
              <a:t>[</a:t>
            </a:r>
            <a:r>
              <a:rPr lang="en-US" altLang="zh-CN" dirty="0" smtClean="0">
                <a:solidFill>
                  <a:srgbClr val="0070C0"/>
                </a:solidFill>
              </a:rPr>
              <a:t>Vitushkin’1964</a:t>
            </a:r>
            <a:r>
              <a:rPr lang="en-US" altLang="zh-CN" dirty="0" smtClean="0"/>
              <a:t>]</a:t>
            </a:r>
            <a:r>
              <a:rPr lang="zh-CN" altLang="en-US" dirty="0" smtClean="0"/>
              <a:t> </a:t>
            </a:r>
            <a:r>
              <a:rPr lang="en-US" altLang="zh-CN" dirty="0" smtClean="0"/>
              <a:t>fails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guarantee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b="1" dirty="0" smtClean="0"/>
              <a:t>generalization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ability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(stability)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against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perturbations</a:t>
            </a:r>
          </a:p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representation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b="1" dirty="0" smtClean="0"/>
              <a:t>not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universal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sense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i="1" dirty="0" smtClean="0"/>
              <a:t>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i="1" dirty="0" smtClean="0"/>
              <a:t>h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both</a:t>
            </a:r>
            <a:r>
              <a:rPr lang="zh-CN" altLang="en-US" dirty="0" smtClean="0"/>
              <a:t> </a:t>
            </a:r>
            <a:r>
              <a:rPr lang="en-US" altLang="zh-CN" dirty="0" smtClean="0"/>
              <a:t>depend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F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represented.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306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9357337" cy="1154766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Simplified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illustration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by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rgbClr val="0070C0"/>
                </a:solidFill>
              </a:rPr>
              <a:t>David</a:t>
            </a:r>
            <a:r>
              <a:rPr lang="zh-CN" altLang="en-US" dirty="0" smtClean="0">
                <a:solidFill>
                  <a:srgbClr val="0070C0"/>
                </a:solidFill>
              </a:rPr>
              <a:t> </a:t>
            </a:r>
            <a:r>
              <a:rPr lang="en-US" altLang="zh-CN" dirty="0" err="1" smtClean="0">
                <a:solidFill>
                  <a:srgbClr val="0070C0"/>
                </a:solidFill>
              </a:rPr>
              <a:t>McAllester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5744" y="1589690"/>
            <a:ext cx="7782462" cy="484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047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Universal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Approximate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Representation</a:t>
            </a:r>
            <a:br>
              <a:rPr lang="en-US" altLang="zh-CN" dirty="0" smtClean="0"/>
            </a:br>
            <a:r>
              <a:rPr lang="en-US" altLang="zh-CN" dirty="0" smtClean="0"/>
              <a:t>[</a:t>
            </a:r>
            <a:r>
              <a:rPr lang="en-US" altLang="zh-CN" sz="2400" dirty="0" smtClean="0">
                <a:solidFill>
                  <a:srgbClr val="0070C0"/>
                </a:solidFill>
              </a:rPr>
              <a:t>Cybenko’1989,</a:t>
            </a:r>
            <a:r>
              <a:rPr lang="zh-CN" altLang="en-US" sz="2400" dirty="0" smtClean="0">
                <a:solidFill>
                  <a:srgbClr val="0070C0"/>
                </a:solidFill>
              </a:rPr>
              <a:t> </a:t>
            </a:r>
            <a:r>
              <a:rPr lang="en-US" altLang="zh-CN" sz="2400" dirty="0" err="1" smtClean="0">
                <a:solidFill>
                  <a:srgbClr val="0070C0"/>
                </a:solidFill>
              </a:rPr>
              <a:t>Hornik</a:t>
            </a:r>
            <a:r>
              <a:rPr lang="zh-CN" altLang="en-US" sz="2400" dirty="0" smtClean="0">
                <a:solidFill>
                  <a:srgbClr val="0070C0"/>
                </a:solidFill>
              </a:rPr>
              <a:t> </a:t>
            </a:r>
            <a:r>
              <a:rPr lang="en-US" altLang="zh-CN" sz="2400" dirty="0" smtClean="0">
                <a:solidFill>
                  <a:srgbClr val="0070C0"/>
                </a:solidFill>
              </a:rPr>
              <a:t>et</a:t>
            </a:r>
            <a:r>
              <a:rPr lang="zh-CN" altLang="en-US" sz="2400" dirty="0" smtClean="0">
                <a:solidFill>
                  <a:srgbClr val="0070C0"/>
                </a:solidFill>
              </a:rPr>
              <a:t> </a:t>
            </a:r>
            <a:r>
              <a:rPr lang="en-US" altLang="zh-CN" sz="2400" dirty="0" smtClean="0">
                <a:solidFill>
                  <a:srgbClr val="0070C0"/>
                </a:solidFill>
              </a:rPr>
              <a:t>al.</a:t>
            </a:r>
            <a:r>
              <a:rPr lang="zh-CN" altLang="en-US" sz="2400" dirty="0" smtClean="0">
                <a:solidFill>
                  <a:srgbClr val="0070C0"/>
                </a:solidFill>
              </a:rPr>
              <a:t> </a:t>
            </a:r>
            <a:r>
              <a:rPr lang="en-US" altLang="zh-CN" sz="2400" dirty="0" smtClean="0">
                <a:solidFill>
                  <a:srgbClr val="0070C0"/>
                </a:solidFill>
              </a:rPr>
              <a:t>1989,</a:t>
            </a:r>
            <a:r>
              <a:rPr lang="zh-CN" altLang="en-US" sz="2400" dirty="0" smtClean="0">
                <a:solidFill>
                  <a:srgbClr val="0070C0"/>
                </a:solidFill>
              </a:rPr>
              <a:t> </a:t>
            </a:r>
            <a:r>
              <a:rPr lang="en-US" altLang="zh-CN" sz="2400" dirty="0" smtClean="0">
                <a:solidFill>
                  <a:srgbClr val="0070C0"/>
                </a:solidFill>
              </a:rPr>
              <a:t>Poggio-Girosi’1989,</a:t>
            </a:r>
            <a:r>
              <a:rPr lang="zh-CN" altLang="en-US" sz="2400" dirty="0" smtClean="0">
                <a:solidFill>
                  <a:srgbClr val="0070C0"/>
                </a:solidFill>
              </a:rPr>
              <a:t> </a:t>
            </a:r>
            <a:r>
              <a:rPr lang="en-US" altLang="zh-CN" sz="2400" dirty="0" smtClean="0">
                <a:solidFill>
                  <a:srgbClr val="0070C0"/>
                </a:solidFill>
              </a:rPr>
              <a:t>...</a:t>
            </a:r>
            <a:r>
              <a:rPr lang="en-US" altLang="zh-CN" dirty="0" smtClean="0"/>
              <a:t>]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9253" y="1905000"/>
            <a:ext cx="7173283" cy="39252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48152" y="6069724"/>
            <a:ext cx="8781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Complexity</a:t>
            </a:r>
            <a:r>
              <a:rPr lang="zh-CN" altLang="en-US" dirty="0" smtClean="0"/>
              <a:t> </a:t>
            </a:r>
            <a:r>
              <a:rPr lang="en-US" altLang="zh-CN" dirty="0"/>
              <a:t>(</a:t>
            </a:r>
            <a:r>
              <a:rPr lang="en-US" altLang="zh-CN" dirty="0" smtClean="0"/>
              <a:t>regularity,</a:t>
            </a:r>
            <a:r>
              <a:rPr lang="zh-CN" altLang="en-US" dirty="0" smtClean="0"/>
              <a:t> </a:t>
            </a:r>
            <a:r>
              <a:rPr lang="en-US" altLang="zh-CN" dirty="0" smtClean="0"/>
              <a:t>smoothness)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thereafter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becomes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central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pursuit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Approximation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Theory.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79035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9107</TotalTime>
  <Words>914</Words>
  <Application>Microsoft Macintosh PowerPoint</Application>
  <PresentationFormat>Widescreen</PresentationFormat>
  <Paragraphs>124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Calibri</vt:lpstr>
      <vt:lpstr>Century Gothic</vt:lpstr>
      <vt:lpstr>Mangal</vt:lpstr>
      <vt:lpstr>Wingdings 3</vt:lpstr>
      <vt:lpstr>幼圆</vt:lpstr>
      <vt:lpstr>Arial</vt:lpstr>
      <vt:lpstr>Wisp</vt:lpstr>
      <vt:lpstr>Deep Learning: Towards Deeper Understanding</vt:lpstr>
      <vt:lpstr>Acknowledgement</vt:lpstr>
      <vt:lpstr>A Brief History of Neural Networks</vt:lpstr>
      <vt:lpstr>Perceptron: single-layer</vt:lpstr>
      <vt:lpstr>Hilbert’s 13th Problem</vt:lpstr>
      <vt:lpstr>Kolmogorov’s Superposition Theorem</vt:lpstr>
      <vt:lpstr>Kolmogorov’s Exact Representation is Irrelavant</vt:lpstr>
      <vt:lpstr>A Simplified illustration by David McAllester</vt:lpstr>
      <vt:lpstr>Universal Approximate Representation [Cybenko’1989, Hornik et al. 1989, Poggio-Girosi’1989, ...]</vt:lpstr>
      <vt:lpstr>The Perceptron Algorithm  for classification</vt:lpstr>
      <vt:lpstr>Finiteness of Stopping Time and Margin</vt:lpstr>
      <vt:lpstr>Locality or Sparsity of Computation</vt:lpstr>
      <vt:lpstr>Multilayer Perceptrons (MLP) and Back-Propagation (BP) Algorithms</vt:lpstr>
      <vt:lpstr>BP Algorithm: Forward Pass</vt:lpstr>
      <vt:lpstr>BP algorithm = Gradient Descent Method</vt:lpstr>
      <vt:lpstr>Derivation of BP: Lagrangian Multiplier LeCun et al. 1988</vt:lpstr>
      <vt:lpstr>PowerPoint Presentation</vt:lpstr>
      <vt:lpstr>Convolutional Neural Networks: shift invariances and locality</vt:lpstr>
      <vt:lpstr>MNIST Dataset Test Error  LeCun et al. 1998</vt:lpstr>
      <vt:lpstr>Around the year of 2012: return of NN as `deep learning’</vt:lpstr>
      <vt:lpstr>Depth as function of year</vt:lpstr>
      <vt:lpstr>PowerPoint Presentation</vt:lpstr>
      <vt:lpstr>Deep Learning may be fragile in generalization against noise!</vt:lpstr>
      <vt:lpstr>What’s wrong with deep learning?</vt:lpstr>
      <vt:lpstr>What’s wrong with deep learning?</vt:lpstr>
      <vt:lpstr>CNN learns texture features, not shapes </vt:lpstr>
      <vt:lpstr>Lack of Causality or Interpretability</vt:lpstr>
      <vt:lpstr>Capture spurious correlations and can’t do causal inference on counterfactuals </vt:lpstr>
      <vt:lpstr>Deep learning is not robust  -- adversarials are ubiquitous </vt:lpstr>
      <vt:lpstr>Overfitting causes privacy leakage</vt:lpstr>
      <vt:lpstr>Towards a deeper understanding of deep learning</vt:lpstr>
      <vt:lpstr>Some Theories are limited but help:</vt:lpstr>
      <vt:lpstr>Thank you!</vt:lpstr>
      <vt:lpstr>Generalization Ability</vt:lpstr>
      <vt:lpstr>Generalization Error</vt:lpstr>
      <vt:lpstr>Why big models generalize well?</vt:lpstr>
      <vt:lpstr>The Bias-Variance Tradeoff?</vt:lpstr>
      <vt:lpstr>Over-parameterized models</vt:lpstr>
      <vt:lpstr>Some tentative answers:</vt:lpstr>
      <vt:lpstr>Yet, Overfitting indeed hurts…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289</cp:revision>
  <cp:lastPrinted>2019-09-04T12:50:36Z</cp:lastPrinted>
  <dcterms:created xsi:type="dcterms:W3CDTF">2018-01-08T12:07:28Z</dcterms:created>
  <dcterms:modified xsi:type="dcterms:W3CDTF">2019-09-05T03:00:21Z</dcterms:modified>
</cp:coreProperties>
</file>

<file path=docProps/thumbnail.jpeg>
</file>